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Lst>
  <p:sldSz cy="5143500" cx="9144000"/>
  <p:notesSz cx="6858000" cy="9144000"/>
  <p:embeddedFontLst>
    <p:embeddedFont>
      <p:font typeface="Lato"/>
      <p:regular r:id="rId19"/>
      <p:bold r:id="rId20"/>
      <p:italic r:id="rId21"/>
      <p:boldItalic r:id="rId2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Lato-bold.fntdata"/><Relationship Id="rId11" Type="http://schemas.openxmlformats.org/officeDocument/2006/relationships/slide" Target="slides/slide6.xml"/><Relationship Id="rId22" Type="http://schemas.openxmlformats.org/officeDocument/2006/relationships/font" Target="fonts/Lato-boldItalic.fntdata"/><Relationship Id="rId10" Type="http://schemas.openxmlformats.org/officeDocument/2006/relationships/slide" Target="slides/slide5.xml"/><Relationship Id="rId21" Type="http://schemas.openxmlformats.org/officeDocument/2006/relationships/font" Target="fonts/Lato-italic.fntdata"/><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font" Target="fonts/Lato-regular.fntdata"/><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900"/>
              </a:spcBef>
              <a:spcAft>
                <a:spcPts val="900"/>
              </a:spcAft>
              <a:buClr>
                <a:schemeClr val="dk1"/>
              </a:buClr>
              <a:buSzPts val="1100"/>
              <a:buFont typeface="Arial"/>
              <a:buNone/>
            </a:pPr>
            <a:r>
              <a:rPr lang="en" sz="1200">
                <a:solidFill>
                  <a:srgbClr val="2D3B45"/>
                </a:solidFill>
                <a:latin typeface="Lato"/>
                <a:ea typeface="Lato"/>
                <a:cs typeface="Lato"/>
                <a:sym typeface="Lato"/>
              </a:rPr>
              <a:t>Good afternoon everyone! Today I am going to share with you my journey of creating a desktop application from start to finish. I’ll also give you tips and advice on how to start building your own app.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d4e35ef7fd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d4e35ef7fd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900"/>
              </a:spcBef>
              <a:spcAft>
                <a:spcPts val="900"/>
              </a:spcAft>
              <a:buClr>
                <a:schemeClr val="dk1"/>
              </a:buClr>
              <a:buSzPts val="1100"/>
              <a:buFont typeface="Arial"/>
              <a:buNone/>
            </a:pPr>
            <a:r>
              <a:rPr lang="en" sz="1200">
                <a:solidFill>
                  <a:srgbClr val="2D3B45"/>
                </a:solidFill>
                <a:latin typeface="Lato"/>
                <a:ea typeface="Lato"/>
                <a:cs typeface="Lato"/>
                <a:sym typeface="Lato"/>
              </a:rPr>
              <a:t>As always, if you ever run into any problems, Google is your best friend. When you Google the error messages, chances are that someone asked the same question on Quora, StackOverflow, or Reddit. YouTube also has great tutorials on many topics you will encounter. If one website does not have any answers, keep looking and you will eventually find a solution on another website.</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d4e35ef7fd_0_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d4e35ef7fd_0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if you remember - this is the Google drawing of what I wanted my app to look like. Let’s take a look at what my finished working app looks like.</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d4e35ef7fd_0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d4e35ef7fd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Yooo! This is my finished todo app that I created for my project. You can add your own items to the todolist, and it closely matches my design that I had in mind for the app. I even created my own date and time display that </a:t>
            </a:r>
            <a:r>
              <a:rPr lang="en"/>
              <a:t>mimics </a:t>
            </a:r>
            <a:r>
              <a:rPr lang="en"/>
              <a:t>the Apple Calendar display.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d4e35ef7fd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d4e35ef7fd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create a todo list, a fitness tracker, or even an app for your business.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solidFill>
                  <a:schemeClr val="dk1"/>
                </a:solidFill>
              </a:rPr>
              <a:t>The truth about making an app is that it boils down to four simple steps: coming up with an idea, simplifying it, drawing it, and building it. YouTube and Google are your best friends if you ever run into problems or want to learn more about a topic.</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What will you create?</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Thank you.</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d4e35ef7fd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d4e35ef7fd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900"/>
              </a:spcBef>
              <a:spcAft>
                <a:spcPts val="900"/>
              </a:spcAft>
              <a:buNone/>
            </a:pPr>
            <a:r>
              <a:rPr lang="en" sz="1200">
                <a:solidFill>
                  <a:srgbClr val="2D3B45"/>
                </a:solidFill>
                <a:latin typeface="Lato"/>
                <a:ea typeface="Lato"/>
                <a:cs typeface="Lato"/>
                <a:sym typeface="Lato"/>
              </a:rPr>
              <a:t>Many people think that they cannot make an app. </a:t>
            </a:r>
            <a:r>
              <a:rPr lang="en" sz="1200">
                <a:solidFill>
                  <a:srgbClr val="2D3B45"/>
                </a:solidFill>
                <a:latin typeface="Lato"/>
                <a:ea typeface="Lato"/>
                <a:cs typeface="Lato"/>
                <a:sym typeface="Lato"/>
              </a:rPr>
              <a:t>You have to be a computer scientist, right? The truth is that you too can make an app - I’ll show you how.</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d4e35ef7fd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d4e35ef7fd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900"/>
              </a:spcBef>
              <a:spcAft>
                <a:spcPts val="900"/>
              </a:spcAft>
              <a:buClr>
                <a:schemeClr val="dk1"/>
              </a:buClr>
              <a:buSzPts val="1100"/>
              <a:buFont typeface="Arial"/>
              <a:buNone/>
            </a:pPr>
            <a:r>
              <a:rPr lang="en" sz="1200">
                <a:solidFill>
                  <a:srgbClr val="2D3B45"/>
                </a:solidFill>
                <a:latin typeface="Lato"/>
                <a:ea typeface="Lato"/>
                <a:cs typeface="Lato"/>
                <a:sym typeface="Lato"/>
              </a:rPr>
              <a:t>Let’s begin with brainstorming. Come up with an idea for an app you want to make, and look at examples of similar existing apps for inspiration.</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d4e35ef7fd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d4e35ef7fd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900"/>
              </a:spcBef>
              <a:spcAft>
                <a:spcPts val="900"/>
              </a:spcAft>
              <a:buClr>
                <a:schemeClr val="dk1"/>
              </a:buClr>
              <a:buSzPts val="1100"/>
              <a:buFont typeface="Arial"/>
              <a:buNone/>
            </a:pPr>
            <a:r>
              <a:rPr lang="en" sz="1200">
                <a:solidFill>
                  <a:srgbClr val="2D3B45"/>
                </a:solidFill>
                <a:latin typeface="Lato"/>
                <a:ea typeface="Lato"/>
                <a:cs typeface="Lato"/>
                <a:sym typeface="Lato"/>
              </a:rPr>
              <a:t>In my case, I wanted to make a schedule slash todo app so I looked at Apple calendar, Microsoft todo, and other apps for inspiration when I was brainstorming.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d4e35ef7fd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d4e35ef7fd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900"/>
              </a:spcBef>
              <a:spcAft>
                <a:spcPts val="0"/>
              </a:spcAft>
              <a:buClr>
                <a:schemeClr val="dk1"/>
              </a:buClr>
              <a:buSzPts val="1100"/>
              <a:buFont typeface="Arial"/>
              <a:buNone/>
            </a:pPr>
            <a:r>
              <a:rPr lang="en" sz="1200">
                <a:solidFill>
                  <a:srgbClr val="2D3B45"/>
                </a:solidFill>
                <a:latin typeface="Lato"/>
                <a:ea typeface="Lato"/>
                <a:cs typeface="Lato"/>
                <a:sym typeface="Lato"/>
              </a:rPr>
              <a:t>Next, let’s simplify your app to its core functionality instead of filling it with unnecessary and time consuming features. A book that helped me to understand how to do this was </a:t>
            </a:r>
            <a:r>
              <a:rPr lang="en" sz="1200" u="sng">
                <a:solidFill>
                  <a:srgbClr val="2D3B45"/>
                </a:solidFill>
                <a:latin typeface="Lato"/>
                <a:ea typeface="Lato"/>
                <a:cs typeface="Lato"/>
                <a:sym typeface="Lato"/>
              </a:rPr>
              <a:t>Simple and Usable</a:t>
            </a:r>
            <a:r>
              <a:rPr lang="en" sz="1200">
                <a:solidFill>
                  <a:srgbClr val="2D3B45"/>
                </a:solidFill>
                <a:latin typeface="Lato"/>
                <a:ea typeface="Lato"/>
                <a:cs typeface="Lato"/>
                <a:sym typeface="Lato"/>
              </a:rPr>
              <a:t> by Giles Colborne. Using the four techniques in the book including removing, hiding, organizing and displacing features, you will start to refine your design.</a:t>
            </a:r>
            <a:endParaRPr sz="1200">
              <a:solidFill>
                <a:srgbClr val="2D3B45"/>
              </a:solidFill>
              <a:latin typeface="Lato"/>
              <a:ea typeface="Lato"/>
              <a:cs typeface="Lato"/>
              <a:sym typeface="Lato"/>
            </a:endParaRPr>
          </a:p>
          <a:p>
            <a:pPr indent="0" lvl="0" marL="0" rtl="0" algn="l">
              <a:spcBef>
                <a:spcPts val="90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d4e35ef7fd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d4e35ef7fd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900"/>
              </a:spcBef>
              <a:spcAft>
                <a:spcPts val="900"/>
              </a:spcAft>
              <a:buNone/>
            </a:pPr>
            <a:r>
              <a:rPr lang="en" sz="1200">
                <a:solidFill>
                  <a:srgbClr val="2D3B45"/>
                </a:solidFill>
                <a:latin typeface="Lato"/>
                <a:ea typeface="Lato"/>
                <a:cs typeface="Lato"/>
                <a:sym typeface="Lato"/>
              </a:rPr>
              <a:t>Now you have a drawing on paper of your design, but let’s get an idea of what it might look like on a screen. I used Google Drawings to add images, shapes, and text to make a drawing of what I wanted to create.</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d4e35ef7fd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d4e35ef7fd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900"/>
              </a:spcBef>
              <a:spcAft>
                <a:spcPts val="900"/>
              </a:spcAft>
              <a:buClr>
                <a:schemeClr val="dk1"/>
              </a:buClr>
              <a:buSzPts val="1100"/>
              <a:buFont typeface="Arial"/>
              <a:buNone/>
            </a:pPr>
            <a:r>
              <a:rPr lang="en" sz="1200">
                <a:solidFill>
                  <a:srgbClr val="2D3B45"/>
                </a:solidFill>
                <a:latin typeface="Lato"/>
                <a:ea typeface="Lato"/>
                <a:cs typeface="Lato"/>
                <a:sym typeface="Lato"/>
              </a:rPr>
              <a:t>While creating the design, I found some useful tips on how to use color by watching YouTube videos on color </a:t>
            </a:r>
            <a:r>
              <a:rPr lang="en" sz="1200">
                <a:solidFill>
                  <a:srgbClr val="2D3B45"/>
                </a:solidFill>
                <a:latin typeface="Lato"/>
                <a:ea typeface="Lato"/>
                <a:cs typeface="Lato"/>
                <a:sym typeface="Lato"/>
              </a:rPr>
              <a:t>psychology</a:t>
            </a:r>
            <a:r>
              <a:rPr lang="en" sz="1200">
                <a:solidFill>
                  <a:srgbClr val="2D3B45"/>
                </a:solidFill>
                <a:latin typeface="Lato"/>
                <a:ea typeface="Lato"/>
                <a:cs typeface="Lato"/>
                <a:sym typeface="Lato"/>
              </a:rPr>
              <a:t>. For my purposes, I used cool colors including many hues of blue to make the user feel calm and relaxed when looking at their busy day.</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d4e35ef7fd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d4e35ef7fd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900"/>
              </a:spcBef>
              <a:spcAft>
                <a:spcPts val="900"/>
              </a:spcAft>
              <a:buClr>
                <a:schemeClr val="dk1"/>
              </a:buClr>
              <a:buSzPts val="1100"/>
              <a:buFont typeface="Arial"/>
              <a:buNone/>
            </a:pPr>
            <a:r>
              <a:rPr lang="en" sz="1200">
                <a:solidFill>
                  <a:srgbClr val="2D3B45"/>
                </a:solidFill>
                <a:latin typeface="Lato"/>
                <a:ea typeface="Lato"/>
                <a:cs typeface="Lato"/>
                <a:sym typeface="Lato"/>
              </a:rPr>
              <a:t>Great! You have a good idea of what you want the app to look like. Now it's time to build it. I wanted to make a Windows desktop app, so I recommend using Visual Studio to create your app. There are many free resources available on Microsoft’s website including walkthroughs of projects to help you get started on your own projects.</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d4e35ef7fd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d4e35ef7fd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900"/>
              </a:spcBef>
              <a:spcAft>
                <a:spcPts val="900"/>
              </a:spcAft>
              <a:buClr>
                <a:schemeClr val="dk1"/>
              </a:buClr>
              <a:buSzPts val="1100"/>
              <a:buFont typeface="Arial"/>
              <a:buNone/>
            </a:pPr>
            <a:r>
              <a:rPr lang="en" sz="1200">
                <a:solidFill>
                  <a:srgbClr val="2D3B45"/>
                </a:solidFill>
                <a:latin typeface="Lato"/>
                <a:ea typeface="Lato"/>
                <a:cs typeface="Lato"/>
                <a:sym typeface="Lato"/>
              </a:rPr>
              <a:t>At first, the displays seem intimidating, but after watching a series of YouTube tutorials, you can figure out how each part of the software works and start to write your own code, even if you haven’t written code before.</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3.jpg"/><Relationship Id="rId4" Type="http://schemas.openxmlformats.org/officeDocument/2006/relationships/image" Target="../media/image8.png"/><Relationship Id="rId5" Type="http://schemas.openxmlformats.org/officeDocument/2006/relationships/image" Target="../media/image10.png"/><Relationship Id="rId6" Type="http://schemas.openxmlformats.org/officeDocument/2006/relationships/image" Target="../media/image17.png"/><Relationship Id="rId7"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4.jpg"/><Relationship Id="rId4" Type="http://schemas.openxmlformats.org/officeDocument/2006/relationships/image" Target="../media/image2.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1.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6.jpg"/><Relationship Id="rId4" Type="http://schemas.openxmlformats.org/officeDocument/2006/relationships/image" Target="../media/image18.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3.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5.png"/><Relationship Id="rId4" Type="http://schemas.openxmlformats.org/officeDocument/2006/relationships/image" Target="../media/image1.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You can make an app</a:t>
            </a:r>
            <a:endParaRPr/>
          </a:p>
        </p:txBody>
      </p:sp>
      <p:sp>
        <p:nvSpPr>
          <p:cNvPr id="55" name="Google Shape;55;p13"/>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Jeremy Lau</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pic>
        <p:nvPicPr>
          <p:cNvPr descr="Scale Image in HTML Header - Stack Overflow" id="103" name="Google Shape;103;p22"/>
          <p:cNvPicPr preferRelativeResize="0"/>
          <p:nvPr/>
        </p:nvPicPr>
        <p:blipFill>
          <a:blip r:embed="rId3">
            <a:alphaModFix/>
          </a:blip>
          <a:stretch>
            <a:fillRect/>
          </a:stretch>
        </p:blipFill>
        <p:spPr>
          <a:xfrm>
            <a:off x="882500" y="387025"/>
            <a:ext cx="2249974" cy="1520625"/>
          </a:xfrm>
          <a:prstGeom prst="rect">
            <a:avLst/>
          </a:prstGeom>
          <a:noFill/>
          <a:ln>
            <a:noFill/>
          </a:ln>
        </p:spPr>
      </p:pic>
      <p:pic>
        <p:nvPicPr>
          <p:cNvPr descr="Logo - Stacks" id="104" name="Google Shape;104;p22"/>
          <p:cNvPicPr preferRelativeResize="0"/>
          <p:nvPr/>
        </p:nvPicPr>
        <p:blipFill>
          <a:blip r:embed="rId4">
            <a:alphaModFix/>
          </a:blip>
          <a:stretch>
            <a:fillRect/>
          </a:stretch>
        </p:blipFill>
        <p:spPr>
          <a:xfrm>
            <a:off x="3616425" y="511800"/>
            <a:ext cx="4682700" cy="931675"/>
          </a:xfrm>
          <a:prstGeom prst="rect">
            <a:avLst/>
          </a:prstGeom>
          <a:noFill/>
          <a:ln>
            <a:noFill/>
          </a:ln>
        </p:spPr>
      </p:pic>
      <p:pic>
        <p:nvPicPr>
          <p:cNvPr descr="Brand - Reddit" id="105" name="Google Shape;105;p22"/>
          <p:cNvPicPr preferRelativeResize="0"/>
          <p:nvPr/>
        </p:nvPicPr>
        <p:blipFill>
          <a:blip r:embed="rId5">
            <a:alphaModFix/>
          </a:blip>
          <a:stretch>
            <a:fillRect/>
          </a:stretch>
        </p:blipFill>
        <p:spPr>
          <a:xfrm>
            <a:off x="588300" y="2526450"/>
            <a:ext cx="1788026" cy="1788026"/>
          </a:xfrm>
          <a:prstGeom prst="rect">
            <a:avLst/>
          </a:prstGeom>
          <a:noFill/>
          <a:ln>
            <a:noFill/>
          </a:ln>
        </p:spPr>
      </p:pic>
      <p:pic>
        <p:nvPicPr>
          <p:cNvPr descr="Job Application for Product Designer (Remote) at Quora" id="106" name="Google Shape;106;p22"/>
          <p:cNvPicPr preferRelativeResize="0"/>
          <p:nvPr/>
        </p:nvPicPr>
        <p:blipFill>
          <a:blip r:embed="rId6">
            <a:alphaModFix/>
          </a:blip>
          <a:stretch>
            <a:fillRect/>
          </a:stretch>
        </p:blipFill>
        <p:spPr>
          <a:xfrm>
            <a:off x="2986288" y="3239600"/>
            <a:ext cx="3494376" cy="1834550"/>
          </a:xfrm>
          <a:prstGeom prst="rect">
            <a:avLst/>
          </a:prstGeom>
          <a:noFill/>
          <a:ln>
            <a:noFill/>
          </a:ln>
        </p:spPr>
      </p:pic>
      <p:pic>
        <p:nvPicPr>
          <p:cNvPr descr="File:Logo of YouTube (2015-2017).svg - Wikipedia" id="107" name="Google Shape;107;p22"/>
          <p:cNvPicPr preferRelativeResize="0"/>
          <p:nvPr/>
        </p:nvPicPr>
        <p:blipFill>
          <a:blip r:embed="rId7">
            <a:alphaModFix/>
          </a:blip>
          <a:stretch>
            <a:fillRect/>
          </a:stretch>
        </p:blipFill>
        <p:spPr>
          <a:xfrm>
            <a:off x="5312875" y="1987850"/>
            <a:ext cx="3292169" cy="13854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pic>
        <p:nvPicPr>
          <p:cNvPr id="112" name="Google Shape;112;p23"/>
          <p:cNvPicPr preferRelativeResize="0"/>
          <p:nvPr/>
        </p:nvPicPr>
        <p:blipFill>
          <a:blip r:embed="rId3">
            <a:alphaModFix/>
          </a:blip>
          <a:stretch>
            <a:fillRect/>
          </a:stretch>
        </p:blipFill>
        <p:spPr>
          <a:xfrm>
            <a:off x="0" y="394975"/>
            <a:ext cx="9144002" cy="43535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pic>
        <p:nvPicPr>
          <p:cNvPr id="117" name="Google Shape;117;p24"/>
          <p:cNvPicPr preferRelativeResize="0"/>
          <p:nvPr/>
        </p:nvPicPr>
        <p:blipFill>
          <a:blip r:embed="rId3">
            <a:alphaModFix/>
          </a:blip>
          <a:stretch>
            <a:fillRect/>
          </a:stretch>
        </p:blipFill>
        <p:spPr>
          <a:xfrm>
            <a:off x="762000" y="285750"/>
            <a:ext cx="7620000" cy="45720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pic>
        <p:nvPicPr>
          <p:cNvPr descr="Instant Apps now rolled out to 500 million Android devices" id="122" name="Google Shape;122;p25"/>
          <p:cNvPicPr preferRelativeResize="0"/>
          <p:nvPr/>
        </p:nvPicPr>
        <p:blipFill>
          <a:blip r:embed="rId3">
            <a:alphaModFix/>
          </a:blip>
          <a:stretch>
            <a:fillRect/>
          </a:stretch>
        </p:blipFill>
        <p:spPr>
          <a:xfrm>
            <a:off x="664113" y="800313"/>
            <a:ext cx="7815775" cy="354286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pic>
        <p:nvPicPr>
          <p:cNvPr descr="Best Computer Science Schools in Asia. University Rankings 2021 -  MastersPortal.com" id="60" name="Google Shape;60;p14"/>
          <p:cNvPicPr preferRelativeResize="0"/>
          <p:nvPr/>
        </p:nvPicPr>
        <p:blipFill>
          <a:blip r:embed="rId3">
            <a:alphaModFix/>
          </a:blip>
          <a:stretch>
            <a:fillRect/>
          </a:stretch>
        </p:blipFill>
        <p:spPr>
          <a:xfrm>
            <a:off x="3131963" y="326013"/>
            <a:ext cx="5572124" cy="4491466"/>
          </a:xfrm>
          <a:prstGeom prst="rect">
            <a:avLst/>
          </a:prstGeom>
          <a:noFill/>
          <a:ln>
            <a:noFill/>
          </a:ln>
        </p:spPr>
      </p:pic>
      <p:pic>
        <p:nvPicPr>
          <p:cNvPr descr="The Question Is What Happened to the Question Mark? - Proof That Blog" id="61" name="Google Shape;61;p14"/>
          <p:cNvPicPr preferRelativeResize="0"/>
          <p:nvPr/>
        </p:nvPicPr>
        <p:blipFill>
          <a:blip r:embed="rId4">
            <a:alphaModFix/>
          </a:blip>
          <a:stretch>
            <a:fillRect/>
          </a:stretch>
        </p:blipFill>
        <p:spPr>
          <a:xfrm>
            <a:off x="238950" y="1210328"/>
            <a:ext cx="2722850" cy="27228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pic>
        <p:nvPicPr>
          <p:cNvPr descr="Project Management techniques: Brainstorming – PMP" id="66" name="Google Shape;66;p15"/>
          <p:cNvPicPr preferRelativeResize="0"/>
          <p:nvPr/>
        </p:nvPicPr>
        <p:blipFill>
          <a:blip r:embed="rId3">
            <a:alphaModFix/>
          </a:blip>
          <a:stretch>
            <a:fillRect/>
          </a:stretch>
        </p:blipFill>
        <p:spPr>
          <a:xfrm>
            <a:off x="1785113" y="788675"/>
            <a:ext cx="5573776" cy="356616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pic>
        <p:nvPicPr>
          <p:cNvPr id="71" name="Google Shape;71;p16"/>
          <p:cNvPicPr preferRelativeResize="0"/>
          <p:nvPr/>
        </p:nvPicPr>
        <p:blipFill rotWithShape="1">
          <a:blip r:embed="rId3">
            <a:alphaModFix/>
          </a:blip>
          <a:srcRect b="6148" l="0" r="0" t="6270"/>
          <a:stretch/>
        </p:blipFill>
        <p:spPr>
          <a:xfrm rot="-5400000">
            <a:off x="383657" y="343922"/>
            <a:ext cx="3815653" cy="4455652"/>
          </a:xfrm>
          <a:prstGeom prst="rect">
            <a:avLst/>
          </a:prstGeom>
          <a:noFill/>
          <a:ln>
            <a:noFill/>
          </a:ln>
        </p:spPr>
      </p:pic>
      <p:pic>
        <p:nvPicPr>
          <p:cNvPr id="72" name="Google Shape;72;p16"/>
          <p:cNvPicPr preferRelativeResize="0"/>
          <p:nvPr/>
        </p:nvPicPr>
        <p:blipFill rotWithShape="1">
          <a:blip r:embed="rId4">
            <a:alphaModFix/>
          </a:blip>
          <a:srcRect b="6024" l="0" r="0" t="4730"/>
          <a:stretch/>
        </p:blipFill>
        <p:spPr>
          <a:xfrm rot="-5400000">
            <a:off x="4875133" y="301870"/>
            <a:ext cx="3816228" cy="454103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pic>
        <p:nvPicPr>
          <p:cNvPr descr="Simple and Usable Web, Mobile, and Interaction Design (Voices That Matter)  1, Colborne, Giles, eBook - Amazon.com" id="77" name="Google Shape;77;p17"/>
          <p:cNvPicPr preferRelativeResize="0"/>
          <p:nvPr/>
        </p:nvPicPr>
        <p:blipFill>
          <a:blip r:embed="rId3">
            <a:alphaModFix/>
          </a:blip>
          <a:stretch>
            <a:fillRect/>
          </a:stretch>
        </p:blipFill>
        <p:spPr>
          <a:xfrm>
            <a:off x="3089288" y="356563"/>
            <a:ext cx="2965425" cy="44303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pic>
        <p:nvPicPr>
          <p:cNvPr id="82" name="Google Shape;82;p18"/>
          <p:cNvPicPr preferRelativeResize="0"/>
          <p:nvPr/>
        </p:nvPicPr>
        <p:blipFill>
          <a:blip r:embed="rId3">
            <a:alphaModFix/>
          </a:blip>
          <a:stretch>
            <a:fillRect/>
          </a:stretch>
        </p:blipFill>
        <p:spPr>
          <a:xfrm>
            <a:off x="0" y="394975"/>
            <a:ext cx="9144002" cy="43535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pic>
        <p:nvPicPr>
          <p:cNvPr id="87" name="Google Shape;87;p19"/>
          <p:cNvPicPr preferRelativeResize="0"/>
          <p:nvPr/>
        </p:nvPicPr>
        <p:blipFill>
          <a:blip r:embed="rId3">
            <a:alphaModFix/>
          </a:blip>
          <a:stretch>
            <a:fillRect/>
          </a:stretch>
        </p:blipFill>
        <p:spPr>
          <a:xfrm>
            <a:off x="1054413" y="152400"/>
            <a:ext cx="7035181" cy="483870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pic>
        <p:nvPicPr>
          <p:cNvPr descr="Logo de Visual Studio: la historia y el significado de logotipo, la marca y  el simbolo. | png, vector" id="92" name="Google Shape;92;p20"/>
          <p:cNvPicPr preferRelativeResize="0"/>
          <p:nvPr/>
        </p:nvPicPr>
        <p:blipFill>
          <a:blip r:embed="rId3">
            <a:alphaModFix/>
          </a:blip>
          <a:stretch>
            <a:fillRect/>
          </a:stretch>
        </p:blipFill>
        <p:spPr>
          <a:xfrm>
            <a:off x="365473" y="1249550"/>
            <a:ext cx="4666874" cy="2644400"/>
          </a:xfrm>
          <a:prstGeom prst="rect">
            <a:avLst/>
          </a:prstGeom>
          <a:noFill/>
          <a:ln>
            <a:noFill/>
          </a:ln>
        </p:spPr>
      </p:pic>
      <p:pic>
        <p:nvPicPr>
          <p:cNvPr descr="new-microsoft-logo-SIZED-SQUARE-300x297 - Authy" id="93" name="Google Shape;93;p20"/>
          <p:cNvPicPr preferRelativeResize="0"/>
          <p:nvPr/>
        </p:nvPicPr>
        <p:blipFill>
          <a:blip r:embed="rId4">
            <a:alphaModFix/>
          </a:blip>
          <a:stretch>
            <a:fillRect/>
          </a:stretch>
        </p:blipFill>
        <p:spPr>
          <a:xfrm>
            <a:off x="5232600" y="1157275"/>
            <a:ext cx="2857500" cy="28289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pic>
        <p:nvPicPr>
          <p:cNvPr id="98" name="Google Shape;98;p21"/>
          <p:cNvPicPr preferRelativeResize="0"/>
          <p:nvPr/>
        </p:nvPicPr>
        <p:blipFill>
          <a:blip r:embed="rId3">
            <a:alphaModFix/>
          </a:blip>
          <a:stretch>
            <a:fillRect/>
          </a:stretch>
        </p:blipFill>
        <p:spPr>
          <a:xfrm>
            <a:off x="1094013" y="152400"/>
            <a:ext cx="6955966" cy="48387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